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1584" y="-2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24399-20DF-4902-8A41-6A576C001436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F0BCB7-BF0C-406E-86A9-44721894DC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8882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F0BCB7-BF0C-406E-86A9-44721894DC39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22740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F0BCB7-BF0C-406E-86A9-44721894DC39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19053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F0BCB7-BF0C-406E-86A9-44721894DC39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01314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F0BCB7-BF0C-406E-86A9-44721894DC39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32869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F0BCB7-BF0C-406E-86A9-44721894DC39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0926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8A1B017-6A20-48C5-B595-11EB84869256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2C64884-1AF2-48D4-B346-D36B7743C8EB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1B017-6A20-48C5-B595-11EB84869256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64884-1AF2-48D4-B346-D36B7743C8E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1B017-6A20-48C5-B595-11EB84869256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2C64884-1AF2-48D4-B346-D36B7743C8E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1B017-6A20-48C5-B595-11EB84869256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64884-1AF2-48D4-B346-D36B7743C8EB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A1B017-6A20-48C5-B595-11EB84869256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2C64884-1AF2-48D4-B346-D36B7743C8EB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1B017-6A20-48C5-B595-11EB84869256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64884-1AF2-48D4-B346-D36B7743C8E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1B017-6A20-48C5-B595-11EB84869256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64884-1AF2-48D4-B346-D36B7743C8EB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1B017-6A20-48C5-B595-11EB84869256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64884-1AF2-48D4-B346-D36B7743C8EB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1B017-6A20-48C5-B595-11EB84869256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64884-1AF2-48D4-B346-D36B7743C8E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1B017-6A20-48C5-B595-11EB84869256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2C64884-1AF2-48D4-B346-D36B7743C8EB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1B017-6A20-48C5-B595-11EB84869256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64884-1AF2-48D4-B346-D36B7743C8EB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88A1B017-6A20-48C5-B595-11EB84869256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D2C64884-1AF2-48D4-B346-D36B7743C8E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online.zakon.kz/document/?doc_id=1026672" TargetMode="External"/><Relationship Id="rId4" Type="http://schemas.openxmlformats.org/officeDocument/2006/relationships/hyperlink" Target="https://online.zakon.kz/document/?doc_id=30106150#sub_id=140000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online.zakon.kz/document/?doc_id=30479065#sub_id=700000" TargetMode="External"/><Relationship Id="rId4" Type="http://schemas.openxmlformats.org/officeDocument/2006/relationships/image" Target="../media/image17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online.zakon.kz/document/?doc_id=1026672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online.zakon.kz/document/?doc_id=31623095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online.zakon.kz/document/?doc_id=31534450#sub_id=660000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online.zakon.kz/document/?doc_id=31575252#sub_id=2850000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online.zakon.kz/document/?doc_id=31575252#sub_id=2830000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online.zakon.kz/document/?doc_id=1051485#sub_id=30000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online.zakon.kz/document/?doc_id=1026672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online.zakon.kz/document/?doc_id=1026672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725144"/>
            <a:ext cx="6408712" cy="1828800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dirty="0" smtClean="0">
                <a:solidFill>
                  <a:schemeClr val="tx1"/>
                </a:solidFill>
              </a:rPr>
              <a:t>ПРЕПОДАВАТЕЛЬ :  ТУСУПОВА А.Ж.</a:t>
            </a:r>
            <a:endParaRPr lang="ru-RU" dirty="0" smtClean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84482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Административные правонарушения, посягающие на общественную безопасность и здоровье населения 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60732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images (3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4005064"/>
            <a:ext cx="4214156" cy="2469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80999" y="1719071"/>
            <a:ext cx="5703169" cy="4407408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ru-RU" u="sng" dirty="0">
                <a:hlinkClick r:id="rId4" tooltip="Конституционный закон Республики Казахстан от 4 июня 2007 года № 258-III «О государственных символах Республики Казахстан» (с изменениями и дополнениями по состоянию на 22.12.2017 г.)"/>
              </a:rPr>
              <a:t>Изготовление</a:t>
            </a:r>
            <a:r>
              <a:rPr lang="ru-RU" dirty="0"/>
              <a:t> Государственного Флага Республики Казахстан и Государственного Герба Республики Казахстан, не соответствующих требованиям национального стандарта, -</a:t>
            </a:r>
          </a:p>
          <a:p>
            <a:pPr fontAlgn="base"/>
            <a:r>
              <a:rPr lang="ru-RU" dirty="0">
                <a:solidFill>
                  <a:srgbClr val="C00000"/>
                </a:solidFill>
              </a:rPr>
              <a:t>влечет штраф на физических лиц в размере двадцати пяти, на должностных лиц, субъектов малого предпринимательства или некоммерческие организации - в размере пятидесяти, на субъектов среднего предпринимательства - в размере семидесяти пяти, на субъектов крупного предпринимательства - в размере двухсот </a:t>
            </a:r>
            <a:r>
              <a:rPr lang="ru-RU" u="sng" dirty="0">
                <a:solidFill>
                  <a:srgbClr val="C00000"/>
                </a:solidFill>
                <a:hlinkClick r:id="rId5" tooltip="МЗП, МРП и прожиточный минимум (на 1995 - 2018 годы)"/>
              </a:rPr>
              <a:t>месячных расчетных показателей</a:t>
            </a:r>
            <a:r>
              <a:rPr lang="ru-RU" dirty="0">
                <a:solidFill>
                  <a:srgbClr val="C00000"/>
                </a:solidFill>
              </a:rPr>
              <a:t>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418. Нарушение национальных стандартов, предъявляемых к Государственному Флагу Республики Казахстан и Государственному Гербу Республики Казахстан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284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images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1988" y="1689161"/>
            <a:ext cx="2876550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412563"/>
            <a:ext cx="4693172" cy="4929727"/>
          </a:xfrm>
        </p:spPr>
        <p:txBody>
          <a:bodyPr>
            <a:normAutofit/>
          </a:bodyPr>
          <a:lstStyle/>
          <a:p>
            <a:pPr fontAlgn="base"/>
            <a:endParaRPr lang="ru-RU" sz="16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Непринятие 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 к уничтожению дикорастущей конопли на посевах сельскохозяйственных культур, в садах, виноградниках, питомниках и парках, на обочинах полей, оросительной и ирригационно-мелиоративных 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сетей и </a:t>
            </a:r>
            <a:r>
              <a:rPr lang="ru-RU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тд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420. Непринятие мер к уничтожению дикорастущей конопли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39552" y="3994301"/>
            <a:ext cx="4824536" cy="25202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/>
              <a:t>влечет штраф на физических лиц в размере десяти, на субъектов малого предпринимательства или некоммерческие организации - в размере сорока, на субъектов среднего предпринимательства - в размере семидесяти, на субъектов крупного предпринимательства - в размере ста месячных расчетных показателей</a:t>
            </a:r>
          </a:p>
        </p:txBody>
      </p:sp>
      <p:sp>
        <p:nvSpPr>
          <p:cNvPr id="6" name="Стрелка вниз 5"/>
          <p:cNvSpPr/>
          <p:nvPr/>
        </p:nvSpPr>
        <p:spPr>
          <a:xfrm>
            <a:off x="2483768" y="3507935"/>
            <a:ext cx="648072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1" name="Picture 3" descr="C:\Users\Admin\Desktop\images (5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3104259"/>
            <a:ext cx="2476500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Admin\Desktop\Без названия (4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4941168"/>
            <a:ext cx="2847975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804935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Admin\Desktop\Без названия (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6607" y="3933056"/>
            <a:ext cx="3982194" cy="2513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81000" y="1628800"/>
            <a:ext cx="5127104" cy="4817839"/>
          </a:xfrm>
        </p:spPr>
        <p:txBody>
          <a:bodyPr>
            <a:normAutofit fontScale="85000" lnSpcReduction="20000"/>
          </a:bodyPr>
          <a:lstStyle/>
          <a:p>
            <a:pPr fontAlgn="base"/>
            <a:r>
              <a:rPr lang="ru-RU" dirty="0"/>
              <a:t>Непринятие мер к обеспечению установленного режима охраны посевов конопли, мака или других растений, содержащих наркотические вещества, мест хранения и переработки урожая этих культур, а равно непринятие мер к уничтожению пожнивных остатков и отходов производства, содержащих наркотические вещества, -</a:t>
            </a:r>
          </a:p>
          <a:p>
            <a:pPr fontAlgn="base"/>
            <a:r>
              <a:rPr lang="ru-RU" dirty="0">
                <a:solidFill>
                  <a:srgbClr val="C00000"/>
                </a:solidFill>
              </a:rPr>
              <a:t>влекут штраф на субъектов малого предпринимательства или некоммерческие организации в размере шестидесяти, на субъектов среднего предпринимательства - в размере ста, на субъектов крупного предпринимательства - в размере двухсот месячных расчетных показателей.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421. Непринятие мер к обеспечению охраны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наркосодержащих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посевов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C:\Users\Admin\Desktop\images (6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883722"/>
            <a:ext cx="2936029" cy="180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5136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dmin\Desktop\Без названия (7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4779379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Admin\Desktop\Без названия (6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085" y="3689482"/>
            <a:ext cx="3342390" cy="2224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844824"/>
            <a:ext cx="4479033" cy="4086194"/>
          </a:xfrm>
        </p:spPr>
        <p:txBody>
          <a:bodyPr>
            <a:normAutofit fontScale="70000" lnSpcReduction="20000"/>
          </a:bodyPr>
          <a:lstStyle/>
          <a:p>
            <a:pPr fontAlgn="base"/>
            <a:r>
              <a:rPr lang="ru-RU" dirty="0"/>
              <a:t>1. Нарушение правил регистрации и перерегистрации, производства, изготовления и контроля качества, испытания (исследования), ввоза, закупки, транспортировки, хранения, маркировки, реализации, применения (использования), обеспечения, уничтожения, рекламы </a:t>
            </a:r>
            <a:r>
              <a:rPr lang="ru-RU" u="sng" dirty="0">
                <a:hlinkClick r:id="rId5"/>
              </a:rPr>
              <a:t>лекарственных средств</a:t>
            </a:r>
            <a:r>
              <a:rPr lang="ru-RU" dirty="0"/>
              <a:t>, изделий медицинского назначения и медицинской техники, если оно не повлекло причинения вреда здоровью человека, -</a:t>
            </a:r>
          </a:p>
          <a:p>
            <a:pPr fontAlgn="base"/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2. </a:t>
            </a:r>
            <a:r>
              <a:rPr lang="ru-RU" dirty="0">
                <a:solidFill>
                  <a:schemeClr val="tx1"/>
                </a:solidFill>
              </a:rPr>
              <a:t>Производство, закупка, транспортировка, хранение, реализация, применение (использование), реклама незарегистрированных, не разрешенных к применению лекарственных средств, изделий медицинского назначения и медицинской техники, если они не повлекли причинения вреда здоровью человека, </a:t>
            </a:r>
            <a:r>
              <a:rPr lang="ru-RU" dirty="0" smtClean="0">
                <a:solidFill>
                  <a:schemeClr val="tx1"/>
                </a:solidFill>
              </a:rPr>
              <a:t>-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/>
              <a:t>Статья </a:t>
            </a:r>
            <a:r>
              <a:rPr lang="ru-RU" sz="1600" b="1" dirty="0"/>
              <a:t>426. Нарушение правил фармацевтической деятельности и сферы обращения лекарственных средств, изделий медицинского назначения и медицинской техники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/>
              <a:t/>
            </a:r>
            <a:br>
              <a:rPr lang="ru-RU" sz="1600" dirty="0"/>
            </a:b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988140" y="1628800"/>
            <a:ext cx="2520280" cy="18722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Штраф</a:t>
            </a:r>
            <a:endParaRPr lang="ru-RU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ru-RU" dirty="0" err="1">
                <a:solidFill>
                  <a:schemeClr val="tx1"/>
                </a:solidFill>
              </a:rPr>
              <a:t>Физ</a:t>
            </a:r>
            <a:r>
              <a:rPr lang="ru-RU" dirty="0">
                <a:solidFill>
                  <a:schemeClr val="tx1"/>
                </a:solidFill>
              </a:rPr>
              <a:t> лица 70 МРП</a:t>
            </a:r>
          </a:p>
          <a:p>
            <a:pPr marL="45720" indent="0">
              <a:buNone/>
            </a:pPr>
            <a:r>
              <a:rPr lang="ru-RU" dirty="0" err="1">
                <a:solidFill>
                  <a:schemeClr val="tx1"/>
                </a:solidFill>
              </a:rPr>
              <a:t>Должн</a:t>
            </a:r>
            <a:r>
              <a:rPr lang="ru-RU" dirty="0">
                <a:solidFill>
                  <a:schemeClr val="tx1"/>
                </a:solidFill>
              </a:rPr>
              <a:t>. Лица 100 МРП</a:t>
            </a:r>
          </a:p>
          <a:p>
            <a:pPr marL="45720" indent="0">
              <a:buNone/>
            </a:pPr>
            <a:r>
              <a:rPr lang="ru-RU" dirty="0">
                <a:solidFill>
                  <a:schemeClr val="tx1"/>
                </a:solidFill>
              </a:rPr>
              <a:t>Предприниматели 130, 200, 1000 МРП </a:t>
            </a:r>
          </a:p>
        </p:txBody>
      </p:sp>
      <p:sp>
        <p:nvSpPr>
          <p:cNvPr id="5" name="Стрелка вправо 4"/>
          <p:cNvSpPr/>
          <p:nvPr/>
        </p:nvSpPr>
        <p:spPr>
          <a:xfrm>
            <a:off x="4716016" y="2564904"/>
            <a:ext cx="648072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931171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635896" y="1719071"/>
            <a:ext cx="5152996" cy="4407408"/>
          </a:xfrm>
        </p:spPr>
        <p:txBody>
          <a:bodyPr>
            <a:normAutofit fontScale="77500" lnSpcReduction="20000"/>
          </a:bodyPr>
          <a:lstStyle/>
          <a:p>
            <a:pPr fontAlgn="base"/>
            <a:r>
              <a:rPr lang="ru-RU" dirty="0"/>
              <a:t>1. Уклонение от медицинского обследования и лечения лиц, находящихся в контакте с ВИЧ-инфицированными, больными СПИДом, венерическими болезнями, туберкулезом, продолжающееся после письменного предупреждения, сделанного учреждением здравоохранения, -</a:t>
            </a:r>
          </a:p>
          <a:p>
            <a:pPr fontAlgn="base"/>
            <a:r>
              <a:rPr lang="ru-RU" dirty="0"/>
              <a:t>влечет штраф в размере пяти месячных расчетных показателей.</a:t>
            </a:r>
          </a:p>
          <a:p>
            <a:pPr fontAlgn="base"/>
            <a:r>
              <a:rPr lang="ru-RU" dirty="0"/>
              <a:t>2. Уклонение от медицинского обследования и лечения лиц, признанных больными алкоголизмом, наркоманией и токсикоманией либо в отношении которых имеются достаточные данные о том, что они без назначения врача употребляют наркотические средства или психотропные вещества, -</a:t>
            </a:r>
          </a:p>
          <a:p>
            <a:pPr fontAlgn="base"/>
            <a:r>
              <a:rPr lang="ru-RU" dirty="0">
                <a:solidFill>
                  <a:srgbClr val="C00000"/>
                </a:solidFill>
              </a:rPr>
              <a:t>влечет штраф в размере десяти месячных расчетных показателей.</a:t>
            </a:r>
          </a:p>
          <a:p>
            <a:pPr marL="45720" indent="0" fontAlgn="base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429. Уклонение от медицинского обследования и лечения лиц, находящихся в контакте с ВИЧ-инфицированными, больными СПИДом, венерическими болезнями, туберкулезом, а также лиц, потребляющих наркотические средства или психотропные вещества без назначения врача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 descr="C:\Users\Admin\Desktop\Без названия (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770" y="2708921"/>
            <a:ext cx="3343133" cy="2376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8634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fontAlgn="base"/>
            <a:r>
              <a:rPr lang="ru-RU" dirty="0"/>
              <a:t>1. Нарушение субъектами здравоохранения обязанности по информированию уполномоченного органа в области здравоохранения о случаях инфекционных заболеваний, отравлений, психических и поведенческих расстройств (заболеваний), представляющих опасность для окружающих, органов по чрезвычайным ситуациям об угрозе возникновения и (или) о возникновении медико-санитарных последствий чрезвычайных ситуаций, органов внутренних дел - о лицах, обратившихся по поводу свежих травм, ранений, криминальных абортов, о случаях заболеваний, представляющих опасность для окружающих, -</a:t>
            </a:r>
          </a:p>
          <a:p>
            <a:pPr fontAlgn="base"/>
            <a:r>
              <a:rPr lang="ru-RU" dirty="0"/>
              <a:t>влечет штраф на физических лиц в размере пяти, на должностных лиц - в размере десяти </a:t>
            </a:r>
            <a:r>
              <a:rPr lang="ru-RU" u="sng" dirty="0">
                <a:hlinkClick r:id="rId2"/>
              </a:rPr>
              <a:t>месячных расчетных показателей</a:t>
            </a:r>
            <a:r>
              <a:rPr lang="ru-RU" dirty="0"/>
              <a:t>.</a:t>
            </a:r>
          </a:p>
          <a:p>
            <a:pPr fontAlgn="base"/>
            <a:r>
              <a:rPr lang="ru-RU" dirty="0"/>
              <a:t>2. То же действие (бездействие), совершенное повторно в течение года после наложения административного взыскания, -</a:t>
            </a:r>
          </a:p>
          <a:p>
            <a:pPr fontAlgn="base"/>
            <a:r>
              <a:rPr lang="ru-RU" dirty="0"/>
              <a:t>влечет штраф на физических лиц в размере десяти месячных расчетных показателей с лишением сертификата, на должностных лиц - в размере двадцати месячных расчетных показателей.</a:t>
            </a:r>
          </a:p>
          <a:p>
            <a:pPr fontAlgn="base"/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433. Нарушение субъектами здравоохранения обязанности по информированию уполномоченных органов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929201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7815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0999" y="1719071"/>
            <a:ext cx="5847185" cy="2430009"/>
          </a:xfrm>
        </p:spPr>
        <p:txBody>
          <a:bodyPr>
            <a:normAutofit fontScale="85000" lnSpcReduction="10000"/>
          </a:bodyPr>
          <a:lstStyle/>
          <a:p>
            <a:pPr fontAlgn="base"/>
            <a:r>
              <a:rPr lang="ru-RU" dirty="0"/>
              <a:t> Нарушение или невыполнение в организациях, общественных местах, складских помещениях, сельскохозяйственных угодьях, в общежитиях и жилых домах противопожарных требований, предусмотренных </a:t>
            </a:r>
            <a:r>
              <a:rPr lang="ru-RU" u="sng" dirty="0">
                <a:hlinkClick r:id="rId2"/>
              </a:rPr>
              <a:t>правилами</a:t>
            </a:r>
            <a:r>
              <a:rPr lang="ru-RU" dirty="0"/>
              <a:t> пожарной безопасности, техническими регламентами, строительными нормами и правилами, национальными стандартами, -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base"/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410. Нарушение или невыполнение требований пожарной безопасности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2620202" y="4077072"/>
            <a:ext cx="792088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59962" y="4797152"/>
            <a:ext cx="5112568" cy="14401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влечет предупреждение или штраф на физических лиц в размере пяти, на должностных лиц, субъектов малого предпринимательства или некоммерческие организации - в размере пятнадцати, на субъектов среднего предпринимательства - в размере двадцати пяти, на субъектов крупного предпринимательства - в размере пятидесяти месячных расчетных показателей.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Admin\Desktop\Без названия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923" y="1748872"/>
            <a:ext cx="2304256" cy="2789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dmin\Desktop\images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9346" y="4548492"/>
            <a:ext cx="2330833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0937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734647" y="3429000"/>
            <a:ext cx="5781569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0999" y="1719071"/>
            <a:ext cx="6207225" cy="4407408"/>
          </a:xfrm>
        </p:spPr>
        <p:txBody>
          <a:bodyPr>
            <a:normAutofit fontScale="85000" lnSpcReduction="10000"/>
          </a:bodyPr>
          <a:lstStyle/>
          <a:p>
            <a:pPr fontAlgn="base"/>
            <a:r>
              <a:rPr lang="ru-RU" dirty="0"/>
              <a:t>Выпуск и реализация взрывопожароопасной и пожароопасной продукции, не отвечающей требованиям </a:t>
            </a:r>
            <a:r>
              <a:rPr lang="ru-RU" u="sng" dirty="0">
                <a:hlinkClick r:id="rId2"/>
              </a:rPr>
              <a:t>пожарной безопасности</a:t>
            </a:r>
            <a:r>
              <a:rPr lang="ru-RU" dirty="0"/>
              <a:t>, если это не повлекло по неосторожности причинение тяжкого или средней тяжести вреда здоровью и (или) крупного ущерба физическому или юридическому лицу либо государству, -</a:t>
            </a:r>
          </a:p>
          <a:p>
            <a:pPr fontAlgn="base"/>
            <a:r>
              <a:rPr lang="ru-RU" dirty="0"/>
              <a:t>влекут штраф на должностных лиц, субъектов малого предпринимательства в размере тридцати, на субъектов среднего предпринимательства - в размере пятидесяти, на субъектов крупного предпринимательства - в размере ста месячных расчетных показателей.</a:t>
            </a:r>
          </a:p>
          <a:p>
            <a:pPr fontAlgn="base"/>
            <a:r>
              <a:rPr lang="ru-RU" dirty="0">
                <a:solidFill>
                  <a:srgbClr val="FF0000"/>
                </a:solidFill>
              </a:rPr>
              <a:t>Примечание.</a:t>
            </a:r>
            <a:r>
              <a:rPr lang="ru-RU" dirty="0"/>
              <a:t> Применительно к данной статье настоящего Кодекса под крупным ущербом признается сумма, превышающая сто месячных расчетных показателей на момент совершения административного правонарушения.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411. Выпуск и реализация взрывопожароопасной и пожароопасной продукции, не отвечающей требованиям пожарной безопасности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C:\Users\Admin\Desktop\Без названия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2996952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175759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\Desktop\nef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2984066"/>
            <a:ext cx="4385667" cy="3289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ru-RU" dirty="0"/>
              <a:t>Нарушение или невыполнение правил безопасности на водоемах, совершенное лицом, ответственным за их соблюдение при отсутствии признаков уголовно наказуемого </a:t>
            </a:r>
            <a:r>
              <a:rPr lang="ru-RU" dirty="0" smtClean="0"/>
              <a:t>деяния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381260" cy="1054394"/>
          </a:xfrm>
        </p:spPr>
        <p:txBody>
          <a:bodyPr/>
          <a:lstStyle/>
          <a:p>
            <a:pPr fontAlgn="base"/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412. Нарушение или невыполнение правил безопасности на водоемах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Стрелка вниз 3"/>
          <p:cNvSpPr/>
          <p:nvPr/>
        </p:nvSpPr>
        <p:spPr>
          <a:xfrm>
            <a:off x="1928276" y="3104653"/>
            <a:ext cx="720080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36680" y="3753036"/>
            <a:ext cx="3703272" cy="25202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endPara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влечет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штраф на физических лиц в размере семи, на должностных лиц, субъектов малого предпринимательства - в размере десяти, на субъектов среднего предпринимательства - в размере двадцати, на субъектов крупного предпринимательства - в размере шестидесяти месячных расчетных показателей.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4877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C:\Users\Admin\Desktop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3657941"/>
            <a:ext cx="2686050" cy="170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Скругленный прямоугольник 3"/>
          <p:cNvSpPr/>
          <p:nvPr/>
        </p:nvSpPr>
        <p:spPr>
          <a:xfrm>
            <a:off x="539552" y="4847487"/>
            <a:ext cx="2952328" cy="1296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ru-RU" dirty="0" smtClean="0"/>
              <a:t>Штраф:</a:t>
            </a:r>
          </a:p>
          <a:p>
            <a:pPr fontAlgn="base"/>
            <a:r>
              <a:rPr lang="ru-RU" dirty="0" smtClean="0"/>
              <a:t>Физ. лица  20МРП</a:t>
            </a:r>
          </a:p>
          <a:p>
            <a:pPr fontAlgn="base"/>
            <a:r>
              <a:rPr lang="ru-RU" dirty="0" err="1" smtClean="0"/>
              <a:t>Должн</a:t>
            </a:r>
            <a:r>
              <a:rPr lang="ru-RU" dirty="0" smtClean="0"/>
              <a:t>. лица 45 МРП  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ru-RU" dirty="0"/>
              <a:t>1. Необоснованный или преднамеренный выброс радиоактивных веществ в атмосферу, водную среду и недра в количествах, превышающих уровни, установленные уполномоченными государственными органами; нарушение требований по обеспечению учета и контроля радиоактивных веществ и источников ионизирующего излучения, если эти действия не содержат признаков </a:t>
            </a:r>
            <a:r>
              <a:rPr lang="ru-RU" u="sng" dirty="0">
                <a:hlinkClick r:id="rId3"/>
              </a:rPr>
              <a:t>уголовно наказуемого </a:t>
            </a:r>
            <a:r>
              <a:rPr lang="ru-RU" u="sng" dirty="0" smtClean="0">
                <a:hlinkClick r:id="rId3"/>
              </a:rPr>
              <a:t>деяния</a:t>
            </a:r>
            <a:r>
              <a:rPr lang="ru-RU" dirty="0"/>
              <a:t>.</a:t>
            </a:r>
            <a:endParaRPr lang="ru-RU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413. Нарушение требований радиационной безопасности при использовании атомной энергии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1799692" y="4299489"/>
            <a:ext cx="432048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098" name="Picture 2" descr="C:\Users\Admin\Desktop\images (1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4510430"/>
            <a:ext cx="3156355" cy="2100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943594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dmin\Desktop\Без названия (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2473" y="3143530"/>
            <a:ext cx="4468157" cy="2875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ru-RU" dirty="0"/>
              <a:t>Нарушение установленного порядка ядерного экспорта и импорта; нарушение требований по обеспечению физической защиты ядерных материалов, ядерных установок, источников ионизирующего излучения и пунктов хранения; нарушение требований по обеспечению учета и контроля ядерных материалов или источников ионизирующего излучения, если эти действия не содержат признаков </a:t>
            </a:r>
            <a:r>
              <a:rPr lang="ru-RU" u="sng" dirty="0">
                <a:hlinkClick r:id="rId4"/>
              </a:rPr>
              <a:t>уголовно наказуемого </a:t>
            </a:r>
            <a:r>
              <a:rPr lang="ru-RU" u="sng" dirty="0" smtClean="0">
                <a:hlinkClick r:id="rId4"/>
              </a:rPr>
              <a:t>деяния</a:t>
            </a:r>
            <a:r>
              <a:rPr lang="ru-RU" dirty="0" smtClean="0"/>
              <a:t>.</a:t>
            </a:r>
          </a:p>
          <a:p>
            <a:pPr marL="45720" indent="0" fontAlgn="base">
              <a:buNone/>
            </a:pPr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414. Нарушение требований режима нераспространения ядерного оружия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39552" y="4581128"/>
            <a:ext cx="4858963" cy="19802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влекут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штраф на физических лиц в размере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десяти,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на должностных лиц, субъектов малого предпринимательства - в размере сорока, на субъектов среднего предпринимательства в размере - семидесяти, на субъектов крупного предпринимательства - в размере двухсот месячных расчетных показателей либо лишение лицензий, специальных разрешений на деятельность в сфере использования атомной энергии.</a:t>
            </a:r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5" name="Стрелка вниз 4"/>
          <p:cNvSpPr/>
          <p:nvPr/>
        </p:nvSpPr>
        <p:spPr>
          <a:xfrm>
            <a:off x="2815323" y="4293094"/>
            <a:ext cx="288032" cy="2620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5720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683568" y="4581128"/>
            <a:ext cx="8064896" cy="14401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fontAlgn="base"/>
            <a:r>
              <a:rPr lang="ru-RU" dirty="0"/>
              <a:t>1. Нарушение </a:t>
            </a:r>
            <a:r>
              <a:rPr lang="ru-RU" u="sng" dirty="0">
                <a:hlinkClick r:id="rId3" tooltip="Закон Республики Казахстан от 9 ноября 2004 года № 603-II «О техническом регулировании» (с изменениями и дополнениями по состоянию на 01.01.2018 г.)"/>
              </a:rPr>
              <a:t>законодательства</a:t>
            </a:r>
            <a:r>
              <a:rPr lang="ru-RU" dirty="0"/>
              <a:t> Республики Казахстан в области технического регулирования, совершенное в виде:</a:t>
            </a:r>
          </a:p>
          <a:p>
            <a:pPr fontAlgn="base"/>
            <a:r>
              <a:rPr lang="ru-RU" dirty="0"/>
              <a:t>1) выпуска и реализации продукции, не соответствующей требованиям технических регламентов;</a:t>
            </a:r>
          </a:p>
          <a:p>
            <a:pPr fontAlgn="base"/>
            <a:r>
              <a:rPr lang="ru-RU" dirty="0"/>
              <a:t>2) выпуска в оптовую или розничную торговлю, на рынки продукции, не соответствующей требованиям нормативного документа по стандартизации;</a:t>
            </a:r>
          </a:p>
          <a:p>
            <a:pPr fontAlgn="base"/>
            <a:r>
              <a:rPr lang="ru-RU" dirty="0"/>
              <a:t>3) импорта и (или) реализации продукции, подлежащей обязательному подтверждению соответствия, без наличия сертификата соответствия, знака соответствия или декларации о соответствии, а также в случае их подделки, истечения или приостановления срока действия;</a:t>
            </a:r>
          </a:p>
          <a:p>
            <a:pPr fontAlgn="base"/>
            <a:r>
              <a:rPr lang="ru-RU" dirty="0"/>
              <a:t>4) нарушения порядка проведения работ по подтверждению соответствия и аккредитации;</a:t>
            </a:r>
          </a:p>
          <a:p>
            <a:pPr fontAlgn="base"/>
            <a:r>
              <a:rPr lang="ru-RU" dirty="0"/>
              <a:t>5) необоснованных выдачи или подтверждения действия сертификата соответствия, а равно необоснованных принятия или регистрации декларации о соответствии, заявления-декларации, -</a:t>
            </a:r>
          </a:p>
          <a:p>
            <a:pPr fontAlgn="base"/>
            <a:endParaRPr lang="ru-RU" dirty="0" smtClean="0"/>
          </a:p>
          <a:p>
            <a:pPr fontAlgn="base"/>
            <a:r>
              <a:rPr lang="ru-RU" dirty="0" smtClean="0"/>
              <a:t>влечет </a:t>
            </a:r>
            <a:r>
              <a:rPr lang="ru-RU" dirty="0"/>
              <a:t>штраф на физических лиц в размере тридцати, на субъектов малого предпринимательства или некоммерческие организации - в размере шестидесяти пяти, на субъектов среднего предпринимательства - в размере ста, на субъектов крупного предпринимательства - в размере двухсот месячных расчетных показателей, с приостановлением аттестата аккредитации, аттестатов экспертов-аудиторов по подтверждению соответствия, аккредитации на срок шесть месяцев.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415. Нарушение законодательства Республики Казахстан в области технического регулирования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437539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Admin\Desktop\Без названия (3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3700469"/>
            <a:ext cx="4464496" cy="2998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Скругленный прямоугольник 3"/>
          <p:cNvSpPr/>
          <p:nvPr/>
        </p:nvSpPr>
        <p:spPr>
          <a:xfrm>
            <a:off x="251520" y="1628800"/>
            <a:ext cx="5616624" cy="26642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31649"/>
            <a:ext cx="5847185" cy="4137639"/>
          </a:xfrm>
        </p:spPr>
        <p:txBody>
          <a:bodyPr/>
          <a:lstStyle/>
          <a:p>
            <a:pPr fontAlgn="base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влечет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штраф на физических лиц в размере ста шестидесяти, на субъектов малого предпринимательства или некоммерческие организации - в размере двухсот тридцати, на субъектов среднего предпринимательства - в размере трехсот десяти, на субъектов крупного предпринимательства - в размере тысячи шестисот </a:t>
            </a:r>
            <a:r>
              <a:rPr lang="ru-RU" sz="16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 tooltip="МЗП, МРП и прожиточный минимум (на 1995 - 2018 годы)"/>
              </a:rPr>
              <a:t>месячных расчетных показателей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 приостановлением деятельности или без такового с конфискацией продукции или без таковой.</a:t>
            </a:r>
          </a:p>
          <a:p>
            <a:pPr marL="45720" indent="0"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416. Нарушение законодательства в области обеспечения безопасности отдельных видов продукции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2491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0999" y="1719071"/>
            <a:ext cx="6639273" cy="4230209"/>
          </a:xfrm>
        </p:spPr>
        <p:txBody>
          <a:bodyPr>
            <a:normAutofit lnSpcReduction="10000"/>
          </a:bodyPr>
          <a:lstStyle/>
          <a:p>
            <a:pPr fontAlgn="base"/>
            <a:r>
              <a:rPr lang="ru-RU" dirty="0"/>
              <a:t>влекут штраф на экспертов-аудиторов по определению страны происхождения товара, статуса товара Евразийского экономического союза или иностранного товара в размере десяти </a:t>
            </a:r>
            <a:r>
              <a:rPr lang="ru-RU" u="sng" dirty="0">
                <a:hlinkClick r:id="rId2" tooltip="МЗП, МРП и прожиточный минимум (на 1995 - 2018 годы)"/>
              </a:rPr>
              <a:t>месячных расчетных показателей</a:t>
            </a:r>
            <a:r>
              <a:rPr lang="ru-RU" dirty="0"/>
              <a:t> с приостановлением аттестатов экспертов-аудиторов по определению страны происхождения товара, статуса товара Евразийского экономического союза или иностранного товара на срок шесть месяцев, на экспертные организации - в размере тридцати месячных расчетных показателей с приостановлением деятельности на срок до трех месяцев.</a:t>
            </a:r>
          </a:p>
          <a:p>
            <a:pPr marL="45720" indent="0"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417. Нарушение порядка выдачи сертификата о происхождении товара и заключения форм товара Евразийского экономического союза или иностранного товара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306495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105</TotalTime>
  <Words>785</Words>
  <Application>Microsoft Office PowerPoint</Application>
  <PresentationFormat>Экран (4:3)</PresentationFormat>
  <Paragraphs>72</Paragraphs>
  <Slides>16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Сетка</vt:lpstr>
      <vt:lpstr>Административные правонарушения, посягающие на общественную безопасность и здоровье населения </vt:lpstr>
      <vt:lpstr>Статья 410. Нарушение или невыполнение требований пожарной безопасности  </vt:lpstr>
      <vt:lpstr>Статья 411. Выпуск и реализация взрывопожароопасной и пожароопасной продукции, не отвечающей требованиям пожарной безопасности  </vt:lpstr>
      <vt:lpstr>   Статья 412. Нарушение или невыполнение правил безопасности на водоемах  </vt:lpstr>
      <vt:lpstr>Статья 413. Нарушение требований радиационной безопасности при использовании атомной энергии  </vt:lpstr>
      <vt:lpstr> Статья 414. Нарушение требований режима нераспространения ядерного оружия  </vt:lpstr>
      <vt:lpstr>   Статья 415. Нарушение законодательства Республики Казахстан в области технического регулирования  </vt:lpstr>
      <vt:lpstr>   Статья 416. Нарушение законодательства в области обеспечения безопасности отдельных видов продукции  </vt:lpstr>
      <vt:lpstr> Статья 417. Нарушение порядка выдачи сертификата о происхождении товара и заключения форм товара Евразийского экономического союза или иностранного товара  </vt:lpstr>
      <vt:lpstr>  Статья 418. Нарушение национальных стандартов, предъявляемых к Государственному Флагу Республики Казахстан и Государственному Гербу Республики Казахстан  </vt:lpstr>
      <vt:lpstr>Статья 420. Непринятие мер к уничтожению дикорастущей конопли  </vt:lpstr>
      <vt:lpstr>Статья 421. Непринятие мер к обеспечению охраны наркосодержащих посевов  </vt:lpstr>
      <vt:lpstr> Статья 426. Нарушение правил фармацевтической деятельности и сферы обращения лекарственных средств, изделий медицинского назначения и медицинской техники  </vt:lpstr>
      <vt:lpstr> Статья 429. Уклонение от медицинского обследования и лечения лиц, находящихся в контакте с ВИЧ-инфицированными, больными СПИДом, венерическими болезнями, туберкулезом, а также лиц, потребляющих наркотические средства или психотропные вещества без назначения врача  </vt:lpstr>
      <vt:lpstr>Статья 433. Нарушение субъектами здравоохранения обязанности по информированию уполномоченных органов  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Административные правонарушения, посягающие на общественную безопасность и здоровье населения</dc:title>
  <dc:creator>Admin</dc:creator>
  <cp:lastModifiedBy>Almagul</cp:lastModifiedBy>
  <cp:revision>13</cp:revision>
  <dcterms:created xsi:type="dcterms:W3CDTF">2018-04-19T16:41:50Z</dcterms:created>
  <dcterms:modified xsi:type="dcterms:W3CDTF">2019-05-19T11:16:53Z</dcterms:modified>
</cp:coreProperties>
</file>